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2" r:id="rId23"/>
    <p:sldId id="278" r:id="rId24"/>
    <p:sldId id="279" r:id="rId25"/>
    <p:sldId id="280" r:id="rId26"/>
    <p:sldId id="281" r:id="rId27"/>
    <p:sldId id="284" r:id="rId28"/>
    <p:sldId id="285" r:id="rId29"/>
    <p:sldId id="283" r:id="rId30"/>
    <p:sldId id="286" r:id="rId31"/>
    <p:sldId id="287" r:id="rId32"/>
    <p:sldId id="288" r:id="rId33"/>
    <p:sldId id="289" r:id="rId34"/>
    <p:sldId id="293" r:id="rId35"/>
    <p:sldId id="290" r:id="rId36"/>
    <p:sldId id="291" r:id="rId37"/>
    <p:sldId id="292" r:id="rId38"/>
    <p:sldId id="294" r:id="rId39"/>
    <p:sldId id="295" r:id="rId40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7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54"/>
    <p:restoredTop sz="94590"/>
  </p:normalViewPr>
  <p:slideViewPr>
    <p:cSldViewPr snapToGrid="0" snapToObjects="1">
      <p:cViewPr>
        <p:scale>
          <a:sx n="95" d="100"/>
          <a:sy n="95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074E90-AB5E-524C-8946-9014AF33D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7AD7B0-3A3A-9243-95A5-F1064011EF4C}"/>
              </a:ext>
            </a:extLst>
          </p:cNvPr>
          <p:cNvSpPr txBox="1"/>
          <p:nvPr userDrawn="1"/>
        </p:nvSpPr>
        <p:spPr>
          <a:xfrm>
            <a:off x="623250" y="341637"/>
            <a:ext cx="6579237" cy="49244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s-MX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2. Lenguaje de programaci</a:t>
            </a:r>
            <a:r>
              <a:rPr lang="es-ES" sz="26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ón</a:t>
            </a:r>
            <a:r>
              <a:rPr lang="es-ES" sz="2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orientado</a:t>
            </a:r>
            <a:r>
              <a:rPr lang="es-ES" sz="2600" b="1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 a Web</a:t>
            </a:r>
            <a:endParaRPr lang="es-MX" sz="2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91F0-7A61-9748-9B49-97E9E7482E16}"/>
              </a:ext>
            </a:extLst>
          </p:cNvPr>
          <p:cNvSpPr txBox="1"/>
          <p:nvPr userDrawn="1"/>
        </p:nvSpPr>
        <p:spPr>
          <a:xfrm>
            <a:off x="8001000" y="6356351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i="1" dirty="0">
                <a:solidFill>
                  <a:srgbClr val="FF7E13"/>
                </a:solidFill>
              </a:rPr>
              <a:t>@JJCM</a:t>
            </a:r>
          </a:p>
        </p:txBody>
      </p:sp>
    </p:spTree>
    <p:extLst>
      <p:ext uri="{BB962C8B-B14F-4D97-AF65-F5344CB8AC3E}">
        <p14:creationId xmlns:p14="http://schemas.microsoft.com/office/powerpoint/2010/main" val="12574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91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819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80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349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37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702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8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838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36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764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F13F-9175-AD40-865F-ACEF60B51CF6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1D96F-49DD-724E-B518-2D9768E0BCD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50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../ejemplo3.html" TargetMode="External"/><Relationship Id="rId2" Type="http://schemas.openxmlformats.org/officeDocument/2006/relationships/hyperlink" Target="../ejemplo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../ejemplo4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../ejemplo8.htm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../ejemplo9.html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../ejemplo10.html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../ejemplo11.htm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../ejemplo11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un lenguaje de programación que te permite realizar actividades dinámicas en una página web. Ejemplos: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Mostrar actualizaciones de contenido en el momento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Interactuar con mapas</a:t>
            </a:r>
          </a:p>
          <a:p>
            <a:pPr marL="638175" lvl="1" indent="-180975" algn="just">
              <a:buFont typeface="Arial" charset="0"/>
              <a:buChar char="•"/>
            </a:pPr>
            <a:r>
              <a:rPr lang="es-ES" dirty="0"/>
              <a:t>Animar imágenes 2D/3D</a:t>
            </a:r>
            <a:endParaRPr lang="es-ES_tradnl" dirty="0"/>
          </a:p>
        </p:txBody>
      </p:sp>
      <p:pic>
        <p:nvPicPr>
          <p:cNvPr id="6" name="Picture 2" descr="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4" y="1973766"/>
            <a:ext cx="3741219" cy="37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7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Cuando el navegador encuentra un bloque de JavaScript, lo ejecuta en orden, de arriba hacia abajo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621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JavaScript funciona con un orden</a:t>
            </a:r>
          </a:p>
        </p:txBody>
      </p:sp>
    </p:spTree>
    <p:extLst>
      <p:ext uri="{BB962C8B-B14F-4D97-AF65-F5344CB8AC3E}">
        <p14:creationId xmlns:p14="http://schemas.microsoft.com/office/powerpoint/2010/main" val="496773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JavaScript puede trabajar tanto del lado del cliente como del lado del servidor, incluso, puede existir interacción entre ambos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379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Lado del cliente y lado del servidor</a:t>
            </a:r>
          </a:p>
        </p:txBody>
      </p:sp>
    </p:spTree>
    <p:extLst>
      <p:ext uri="{BB962C8B-B14F-4D97-AF65-F5344CB8AC3E}">
        <p14:creationId xmlns:p14="http://schemas.microsoft.com/office/powerpoint/2010/main" val="212825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32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2.6. ¿C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ómo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añadir JavaScript a una página web?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por dentro (</a:t>
            </a:r>
            <a:r>
              <a:rPr lang="es-ES_tradnl" dirty="0">
                <a:hlinkClick r:id="rId2" action="ppaction://hlinkfile"/>
              </a:rPr>
              <a:t>ejemplo2.html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JavaScript externo (</a:t>
            </a:r>
            <a:r>
              <a:rPr lang="es-ES_tradnl" dirty="0">
                <a:hlinkClick r:id="rId3" action="ppaction://hlinkfile"/>
              </a:rPr>
              <a:t>ejemplo3.html</a:t>
            </a:r>
            <a:r>
              <a:rPr lang="es-ES_tradnl" dirty="0"/>
              <a:t>)</a:t>
            </a:r>
          </a:p>
          <a:p>
            <a:pPr marL="177800" indent="-177800">
              <a:buFont typeface="Arial" charset="0"/>
              <a:buChar char="•"/>
            </a:pPr>
            <a:r>
              <a:rPr lang="es-ES_tradnl" dirty="0"/>
              <a:t>Gestores de JavaScript en l</a:t>
            </a:r>
            <a:r>
              <a:rPr lang="es-ES" dirty="0" err="1"/>
              <a:t>ínea</a:t>
            </a:r>
            <a:r>
              <a:rPr lang="es-ES" dirty="0"/>
              <a:t> (</a:t>
            </a:r>
            <a:r>
              <a:rPr lang="es-ES" dirty="0">
                <a:hlinkClick r:id="rId4" action="ppaction://hlinkfile"/>
              </a:rPr>
              <a:t>ejemplo4.html</a:t>
            </a:r>
            <a:r>
              <a:rPr lang="es-ES" dirty="0"/>
              <a:t>)</a:t>
            </a:r>
          </a:p>
          <a:p>
            <a:pPr marL="177800" indent="-177800">
              <a:buFont typeface="Arial" charset="0"/>
              <a:buChar char="•"/>
            </a:pP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Modifica el ejercicio añadiendo varios botones en el archivo. Cada vez que se presione un </a:t>
            </a:r>
            <a:r>
              <a:rPr lang="es-ES_tradnl" dirty="0" err="1"/>
              <a:t>bot</a:t>
            </a:r>
            <a:r>
              <a:rPr lang="es-ES" dirty="0" err="1"/>
              <a:t>ón</a:t>
            </a:r>
            <a:r>
              <a:rPr lang="es-ES" dirty="0"/>
              <a:t> deberá crear un nuevo párrafo.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94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Crear un juego sencillo del tipo "adivina el número". Debes elegir un número aleatorio entre 1 y 100, luego desafiar al jugador a adivinar el número en 10 intentos. Después de cada intento decirle al jugador si ha acertado o no, y si está equivocado, decirle si se ha quedado corto, o se ha pasado. También debería decir los números que ya se han probado anteriormente. El juego acabará una vez que el jugador acierte o cuando se acaben los intentos. Cuando el juego se acabe,  se le debe dar al jugador la opción de volver a jugar.</a:t>
            </a:r>
          </a:p>
        </p:txBody>
      </p:sp>
    </p:spTree>
    <p:extLst>
      <p:ext uri="{BB962C8B-B14F-4D97-AF65-F5344CB8AC3E}">
        <p14:creationId xmlns:p14="http://schemas.microsoft.com/office/powerpoint/2010/main" val="342386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12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2.7.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 en un ejemplo 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Configuración inicial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Añadir variables para guardar datos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Funciones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Operadores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condicionales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Eventos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Sentencias de control repetitivas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/>
              <a:t>Objetos</a:t>
            </a:r>
          </a:p>
        </p:txBody>
      </p:sp>
    </p:spTree>
    <p:extLst>
      <p:ext uri="{BB962C8B-B14F-4D97-AF65-F5344CB8AC3E}">
        <p14:creationId xmlns:p14="http://schemas.microsoft.com/office/powerpoint/2010/main" val="24915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8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Variables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65885" y="1882834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Una variable es un contenedor para un valor (simple o complejo)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234980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816783"/>
            <a:ext cx="3486567" cy="378841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 = valor;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identificador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valor;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74" y="3461419"/>
            <a:ext cx="4303059" cy="17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64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75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variables/datos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Números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Cadenas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Lógicos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Arreglos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Objetos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00" y="2526000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3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31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2.8. Tipos de variables numéricas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736807" y="1893591"/>
            <a:ext cx="1808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Enteros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Flotantes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Dobles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Binarios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Octal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Hexadecimal</a:t>
            </a:r>
          </a:p>
        </p:txBody>
      </p:sp>
      <p:pic>
        <p:nvPicPr>
          <p:cNvPr id="1026" name="Picture 2" descr="https://mdn.mozillademos.org/files/13506/boxes.png">
            <a:extLst>
              <a:ext uri="{FF2B5EF4-FFF2-40B4-BE49-F238E27FC236}">
                <a16:creationId xmlns:a16="http://schemas.microsoft.com/office/drawing/2014/main" id="{2F5F556E-DAB0-4C4A-9001-B1A8A244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633" y="2450696"/>
            <a:ext cx="6508374" cy="269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8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5402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383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197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Módulo o resto de división entre enteros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32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Exponente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89246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150810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536005"/>
              </p:ext>
            </p:extLst>
          </p:nvPr>
        </p:nvGraphicFramePr>
        <p:xfrm>
          <a:off x="857026" y="2263565"/>
          <a:ext cx="6096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Incremento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Decremento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Aritméticos</a:t>
            </a:r>
          </a:p>
        </p:txBody>
      </p:sp>
    </p:spTree>
    <p:extLst>
      <p:ext uri="{BB962C8B-B14F-4D97-AF65-F5344CB8AC3E}">
        <p14:creationId xmlns:p14="http://schemas.microsoft.com/office/powerpoint/2010/main" val="29224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152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Javascript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Es la tercera capa de los estándares en las tecnologías para web, dos de las cuales son HTML y CSS</a:t>
            </a:r>
            <a:endParaRPr lang="es-ES_tradnl" dirty="0"/>
          </a:p>
        </p:txBody>
      </p:sp>
      <p:pic>
        <p:nvPicPr>
          <p:cNvPr id="2050" name="Picture 2" descr="https://mdn.mozillademos.org/files/13502/c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90" y="2085704"/>
            <a:ext cx="42100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13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000785"/>
              </p:ext>
            </p:extLst>
          </p:nvPr>
        </p:nvGraphicFramePr>
        <p:xfrm>
          <a:off x="857026" y="2263565"/>
          <a:ext cx="6096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Suma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Resta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Multiplicación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División y asignación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Asignación</a:t>
            </a:r>
          </a:p>
        </p:txBody>
      </p:sp>
    </p:spTree>
    <p:extLst>
      <p:ext uri="{BB962C8B-B14F-4D97-AF65-F5344CB8AC3E}">
        <p14:creationId xmlns:p14="http://schemas.microsoft.com/office/powerpoint/2010/main" val="207276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82665"/>
              </p:ext>
            </p:extLst>
          </p:nvPr>
        </p:nvGraphicFramePr>
        <p:xfrm>
          <a:off x="857026" y="2263565"/>
          <a:ext cx="6096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Estricta no igualdad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Menor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Mayor o igual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Igualdad/comparación/Relacionales</a:t>
            </a:r>
          </a:p>
        </p:txBody>
      </p:sp>
    </p:spTree>
    <p:extLst>
      <p:ext uri="{BB962C8B-B14F-4D97-AF65-F5344CB8AC3E}">
        <p14:creationId xmlns:p14="http://schemas.microsoft.com/office/powerpoint/2010/main" val="4265817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218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2.9. Operadores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1390097-3BE4-F142-92ED-DFEC91405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24395"/>
              </p:ext>
            </p:extLst>
          </p:nvPr>
        </p:nvGraphicFramePr>
        <p:xfrm>
          <a:off x="857026" y="2263565"/>
          <a:ext cx="6096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Operador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Propósito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Negación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5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Operación lógica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D04EEEAF-86DC-174B-8219-B07AD0B31588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Lógicos</a:t>
            </a:r>
          </a:p>
        </p:txBody>
      </p:sp>
    </p:spTree>
    <p:extLst>
      <p:ext uri="{BB962C8B-B14F-4D97-AF65-F5344CB8AC3E}">
        <p14:creationId xmlns:p14="http://schemas.microsoft.com/office/powerpoint/2010/main" val="349716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631350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rgbClr val="0432FF"/>
                </a:solidFill>
              </a:rPr>
              <a:t>Sintáxis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011237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i="1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i="1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= “Esto es una cadena”;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let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cadena’;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3F738F-48BB-C84E-AA84-031C759921E5}"/>
              </a:ext>
            </a:extLst>
          </p:cNvPr>
          <p:cNvSpPr txBox="1"/>
          <p:nvPr/>
        </p:nvSpPr>
        <p:spPr>
          <a:xfrm>
            <a:off x="859523" y="3525468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Errores </a:t>
            </a:r>
            <a:r>
              <a:rPr lang="es-ES" dirty="0" err="1">
                <a:solidFill>
                  <a:srgbClr val="0432FF"/>
                </a:solidFill>
              </a:rPr>
              <a:t>comúnes</a:t>
            </a:r>
            <a:r>
              <a:rPr lang="es-ES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905355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‘Esto es una prueba;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malcadena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Esto es una prueba’;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73DA69-E4BE-534C-8EB5-324B06980777}"/>
              </a:ext>
            </a:extLst>
          </p:cNvPr>
          <p:cNvSpPr txBox="1"/>
          <p:nvPr/>
        </p:nvSpPr>
        <p:spPr>
          <a:xfrm>
            <a:off x="859523" y="5235701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rgbClr val="0432FF"/>
                </a:solidFill>
              </a:rPr>
              <a:t>Válido si </a:t>
            </a:r>
            <a:r>
              <a:rPr lang="es-ES" i="1" dirty="0">
                <a:solidFill>
                  <a:srgbClr val="0432FF"/>
                </a:solidFill>
              </a:rPr>
              <a:t>cadena</a:t>
            </a:r>
            <a:r>
              <a:rPr lang="es-ES" dirty="0">
                <a:solidFill>
                  <a:srgbClr val="0432FF"/>
                </a:solidFill>
              </a:rPr>
              <a:t> es una variable previamente definida: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5637361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cadena;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2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BBB44E0-9BFE-1C4D-B1E9-C922D5CBE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56380"/>
              </p:ext>
            </p:extLst>
          </p:nvPr>
        </p:nvGraphicFramePr>
        <p:xfrm>
          <a:off x="857026" y="2263565"/>
          <a:ext cx="6096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35926227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48751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sz="18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/>
                        <a:t>Salida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05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2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Comilla doble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7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Diagonal invertida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380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Nueva línea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0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Retorno de carro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7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1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Tabulador horizontal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73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Espacio en blanco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7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\uXXXX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Carácter 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44874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DB82E85A-3DAC-3F49-AD87-436F2E38B6FF}"/>
              </a:ext>
            </a:extLst>
          </p:cNvPr>
          <p:cNvSpPr txBox="1"/>
          <p:nvPr/>
        </p:nvSpPr>
        <p:spPr>
          <a:xfrm>
            <a:off x="770965" y="1747379"/>
            <a:ext cx="737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Secuencias o caracteres de escape:</a:t>
            </a:r>
          </a:p>
        </p:txBody>
      </p:sp>
    </p:spTree>
    <p:extLst>
      <p:ext uri="{BB962C8B-B14F-4D97-AF65-F5344CB8AC3E}">
        <p14:creationId xmlns:p14="http://schemas.microsoft.com/office/powerpoint/2010/main" val="204586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Concatenación de cadenas: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12653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uno = ”Hola”;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dos = “Cómo estás”;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juntas =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juntas;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665868"/>
            <a:ext cx="5368387" cy="100410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varias = uno + uno + uno + dos;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varias;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853590"/>
            <a:ext cx="5368387" cy="774328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uno + “, un placer, “+ dos;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0FAC8-B135-6D4C-ABE8-FD1E58A36B4D}"/>
              </a:ext>
            </a:extLst>
          </p:cNvPr>
          <p:cNvSpPr txBox="1"/>
          <p:nvPr/>
        </p:nvSpPr>
        <p:spPr>
          <a:xfrm>
            <a:off x="913310" y="5767916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hlinkClick r:id="rId2"/>
              </a:rPr>
              <a:t>ejemplo8.html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5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2.10. Cadenas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Objetos cadena y números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”Cadena” + 245;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“Cadena245”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anual = “20” + “19”;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anual;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3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 = “123”;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Number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1CF61E2-D842-5044-B64F-5A541D2D5A2F}"/>
              </a:ext>
            </a:extLst>
          </p:cNvPr>
          <p:cNvSpPr/>
          <p:nvPr/>
        </p:nvSpPr>
        <p:spPr>
          <a:xfrm>
            <a:off x="967099" y="5432886"/>
            <a:ext cx="5368387" cy="1062203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123;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miNumero.toString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typeof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miCadena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  <a:latin typeface="Calibri" panose="020F0502020204030204" pitchFamily="34" charset="0"/>
              <a:ea typeface="Arial Unicode MS" panose="020B0604020202020204" pitchFamily="34" charset="-128"/>
              <a:cs typeface="Calibri" panose="020F0502020204030204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87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Creación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0"/>
            <a:ext cx="5368387" cy="71858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muebles = [“Mesa”, “Silla”,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Sofa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”, “Librero”]; </a:t>
            </a:r>
          </a:p>
          <a:p>
            <a:r>
              <a:rPr lang="es-ES_tradnl" dirty="0">
                <a:solidFill>
                  <a:schemeClr val="tx1"/>
                </a:solidFill>
              </a:rPr>
              <a:t>muebles;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9" y="3126224"/>
            <a:ext cx="5368387" cy="77121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[1,2,3,4,5]; 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544D9E3-3F5B-9542-A8BA-195406A831DE}"/>
              </a:ext>
            </a:extLst>
          </p:cNvPr>
          <p:cNvSpPr/>
          <p:nvPr/>
        </p:nvSpPr>
        <p:spPr>
          <a:xfrm>
            <a:off x="967099" y="4134064"/>
            <a:ext cx="5368387" cy="1809536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[“Árbol”, 245, [0,1,2]]; 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[0];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[1] = 789;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aTipos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[2][2];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076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Longitud de un </a:t>
            </a:r>
            <a:r>
              <a:rPr lang="es-ES" b="1" dirty="0" err="1">
                <a:solidFill>
                  <a:srgbClr val="0432FF"/>
                </a:solidFill>
              </a:rPr>
              <a:t>array</a:t>
            </a:r>
            <a:r>
              <a:rPr lang="es-ES" b="1" dirty="0">
                <a:solidFill>
                  <a:srgbClr val="0432FF"/>
                </a:solidFill>
              </a:rPr>
              <a:t>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F185F2-C8C7-1444-929D-48AD26DD3090}"/>
              </a:ext>
            </a:extLst>
          </p:cNvPr>
          <p:cNvSpPr/>
          <p:nvPr/>
        </p:nvSpPr>
        <p:spPr>
          <a:xfrm>
            <a:off x="967099" y="2174521"/>
            <a:ext cx="5368387" cy="45438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muebles.length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979C081-EC88-8A46-AFD9-492496B3C589}"/>
              </a:ext>
            </a:extLst>
          </p:cNvPr>
          <p:cNvSpPr/>
          <p:nvPr/>
        </p:nvSpPr>
        <p:spPr>
          <a:xfrm>
            <a:off x="967097" y="3278348"/>
            <a:ext cx="5368387" cy="277955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cadena = “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Uno,Dos,Tres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”; 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cadena.Split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aCadenas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aCadenas.join</a:t>
            </a:r>
            <a:r>
              <a:rPr lang="es-ES_tradnl" dirty="0">
                <a:solidFill>
                  <a:schemeClr val="tx1"/>
                </a:solidFill>
              </a:rPr>
              <a:t>(‘,’);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nuevaCadena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nombres = [“Juan”, “Pedro”, “Luis”];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nombres.toString</a:t>
            </a:r>
            <a:r>
              <a:rPr lang="es-ES_tradnl" dirty="0">
                <a:solidFill>
                  <a:schemeClr val="tx1"/>
                </a:solidFill>
              </a:rPr>
              <a:t>();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065937-1D17-5041-83CA-5913041D0DEB}"/>
              </a:ext>
            </a:extLst>
          </p:cNvPr>
          <p:cNvSpPr txBox="1"/>
          <p:nvPr/>
        </p:nvSpPr>
        <p:spPr>
          <a:xfrm>
            <a:off x="913310" y="2883483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Conversión de </a:t>
            </a:r>
            <a:r>
              <a:rPr lang="es-ES" b="1" dirty="0" err="1">
                <a:solidFill>
                  <a:srgbClr val="0432FF"/>
                </a:solidFill>
              </a:rPr>
              <a:t>strings</a:t>
            </a:r>
            <a:r>
              <a:rPr lang="es-ES" b="1" dirty="0">
                <a:solidFill>
                  <a:srgbClr val="0432FF"/>
                </a:solidFill>
              </a:rPr>
              <a:t> a </a:t>
            </a:r>
            <a:r>
              <a:rPr lang="es-ES" b="1" dirty="0" err="1">
                <a:solidFill>
                  <a:srgbClr val="0432FF"/>
                </a:solidFill>
              </a:rPr>
              <a:t>arrays</a:t>
            </a:r>
            <a:r>
              <a:rPr lang="es-ES" b="1" dirty="0">
                <a:solidFill>
                  <a:srgbClr val="0432FF"/>
                </a:solidFill>
              </a:rPr>
              <a:t> y viceversa:</a:t>
            </a:r>
          </a:p>
        </p:txBody>
      </p:sp>
    </p:spTree>
    <p:extLst>
      <p:ext uri="{BB962C8B-B14F-4D97-AF65-F5344CB8AC3E}">
        <p14:creationId xmlns:p14="http://schemas.microsoft.com/office/powerpoint/2010/main" val="285449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D7F9E5-0FE2-7D49-A944-6B2B12AFF29F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Ejercicio9.html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F959BC-AA09-6548-8970-669F78E3F05B}"/>
              </a:ext>
            </a:extLst>
          </p:cNvPr>
          <p:cNvSpPr txBox="1"/>
          <p:nvPr/>
        </p:nvSpPr>
        <p:spPr>
          <a:xfrm>
            <a:off x="859523" y="2314531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Crear un </a:t>
            </a:r>
            <a:r>
              <a:rPr lang="es-ES" sz="1600" dirty="0" err="1"/>
              <a:t>array</a:t>
            </a:r>
            <a:r>
              <a:rPr lang="es-ES" sz="1600" dirty="0"/>
              <a:t> para almacenar el nombre de los doce meses del año. Mostrar por pantalla los doce nombres utilizando la función </a:t>
            </a:r>
            <a:r>
              <a:rPr lang="es-ES" sz="1600" i="1" dirty="0" err="1"/>
              <a:t>alert</a:t>
            </a:r>
            <a:r>
              <a:rPr lang="es-ES" sz="1600" i="1" dirty="0"/>
              <a:t>(</a:t>
            </a:r>
            <a:r>
              <a:rPr lang="es-E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501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3119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&lt;p&gt; Jugar &lt;/p&gt;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1404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Ejemplo1.html</a:t>
            </a:r>
          </a:p>
        </p:txBody>
      </p:sp>
    </p:spTree>
    <p:extLst>
      <p:ext uri="{BB962C8B-B14F-4D97-AF65-F5344CB8AC3E}">
        <p14:creationId xmlns:p14="http://schemas.microsoft.com/office/powerpoint/2010/main" val="211403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14A619-55CC-374E-8F1D-7D23A28F484E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Adicionar elementos al final de un arreglo: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ADFC5A-E5F5-2E4B-B685-30CE47F81B91}"/>
              </a:ext>
            </a:extLst>
          </p:cNvPr>
          <p:cNvSpPr/>
          <p:nvPr/>
        </p:nvSpPr>
        <p:spPr>
          <a:xfrm>
            <a:off x="967100" y="2174521"/>
            <a:ext cx="5568172" cy="347324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[1,3,5];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aNumeros.push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(7);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aNumeros.push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(9,11);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var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nElementos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= </a:t>
            </a:r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aNumeros.push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(13,15);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aNumeros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nElementos</a:t>
            </a:r>
            <a:r>
              <a:rPr lang="es-ES_tradnl" dirty="0">
                <a:solidFill>
                  <a:schemeClr val="tx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;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0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14A619-55CC-374E-8F1D-7D23A28F484E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Eliminar elementos del final de un arreglo: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ADFC5A-E5F5-2E4B-B685-30CE47F81B91}"/>
              </a:ext>
            </a:extLst>
          </p:cNvPr>
          <p:cNvSpPr/>
          <p:nvPr/>
        </p:nvSpPr>
        <p:spPr>
          <a:xfrm>
            <a:off x="967100" y="2174521"/>
            <a:ext cx="5568172" cy="165789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</a:rPr>
              <a:t>aNumeros.pop</a:t>
            </a:r>
            <a:r>
              <a:rPr lang="es-ES_tradnl" dirty="0">
                <a:solidFill>
                  <a:schemeClr val="tx1"/>
                </a:solidFill>
              </a:rPr>
              <a:t>();</a:t>
            </a:r>
          </a:p>
          <a:p>
            <a:r>
              <a:rPr lang="es-ES_tradnl" dirty="0">
                <a:solidFill>
                  <a:schemeClr val="tx1"/>
                </a:solidFill>
              </a:rPr>
              <a:t>…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nNumero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aNumeros.pop</a:t>
            </a:r>
            <a:r>
              <a:rPr lang="es-ES_tradnl" dirty="0">
                <a:solidFill>
                  <a:schemeClr val="tx1"/>
                </a:solidFill>
              </a:rPr>
              <a:t>();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aNumeros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nNumero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568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14A619-55CC-374E-8F1D-7D23A28F484E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Insertar elementos al inicio de un arreglo: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ADFC5A-E5F5-2E4B-B685-30CE47F81B91}"/>
              </a:ext>
            </a:extLst>
          </p:cNvPr>
          <p:cNvSpPr/>
          <p:nvPr/>
        </p:nvSpPr>
        <p:spPr>
          <a:xfrm>
            <a:off x="967100" y="2174521"/>
            <a:ext cx="5568172" cy="165789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</a:rPr>
              <a:t>aNumeros.unshift</a:t>
            </a:r>
            <a:r>
              <a:rPr lang="es-ES_tradnl" dirty="0">
                <a:solidFill>
                  <a:schemeClr val="tx1"/>
                </a:solidFill>
              </a:rPr>
              <a:t>(13);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aNumeros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166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14A619-55CC-374E-8F1D-7D23A28F484E}"/>
              </a:ext>
            </a:extLst>
          </p:cNvPr>
          <p:cNvSpPr txBox="1"/>
          <p:nvPr/>
        </p:nvSpPr>
        <p:spPr>
          <a:xfrm>
            <a:off x="859523" y="177286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</a:rPr>
              <a:t>Eliminar elementos del inicio de un arreglo: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DADFC5A-E5F5-2E4B-B685-30CE47F81B91}"/>
              </a:ext>
            </a:extLst>
          </p:cNvPr>
          <p:cNvSpPr/>
          <p:nvPr/>
        </p:nvSpPr>
        <p:spPr>
          <a:xfrm>
            <a:off x="967100" y="2174521"/>
            <a:ext cx="5568172" cy="1657891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nNumero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aNumeros.shift</a:t>
            </a:r>
            <a:r>
              <a:rPr lang="es-ES_tradnl" dirty="0">
                <a:solidFill>
                  <a:schemeClr val="tx1"/>
                </a:solidFill>
              </a:rPr>
              <a:t>();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aNumeros</a:t>
            </a:r>
            <a:r>
              <a:rPr lang="es-ES_tradnl" dirty="0">
                <a:solidFill>
                  <a:schemeClr val="tx1"/>
                </a:solidFill>
              </a:rPr>
              <a:t>;</a:t>
            </a:r>
          </a:p>
          <a:p>
            <a:r>
              <a:rPr lang="es-ES_tradnl" dirty="0" err="1">
                <a:solidFill>
                  <a:schemeClr val="tx1"/>
                </a:solidFill>
              </a:rPr>
              <a:t>nNumero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370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165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2.11.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Arrays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3EBA0E-7D88-F24A-AE25-C8AFF397664B}"/>
              </a:ext>
            </a:extLst>
          </p:cNvPr>
          <p:cNvSpPr txBox="1"/>
          <p:nvPr/>
        </p:nvSpPr>
        <p:spPr>
          <a:xfrm>
            <a:off x="1343616" y="1664135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Ejercicio10.html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1C8B23-C25E-384A-BEC1-CDDBA106FEAA}"/>
              </a:ext>
            </a:extLst>
          </p:cNvPr>
          <p:cNvSpPr txBox="1"/>
          <p:nvPr/>
        </p:nvSpPr>
        <p:spPr>
          <a:xfrm>
            <a:off x="1343616" y="2141189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Elaborar un script que muestre en forma de lista los últimos cinco números introducidos por teclado mediante un campo de texto.</a:t>
            </a:r>
          </a:p>
        </p:txBody>
      </p:sp>
    </p:spTree>
    <p:extLst>
      <p:ext uri="{BB962C8B-B14F-4D97-AF65-F5344CB8AC3E}">
        <p14:creationId xmlns:p14="http://schemas.microsoft.com/office/powerpoint/2010/main" val="3653293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63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2.12. Estructuras de control de flujo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A5C8F3-0613-9445-A169-2DAEDACB1510}"/>
              </a:ext>
            </a:extLst>
          </p:cNvPr>
          <p:cNvSpPr txBox="1"/>
          <p:nvPr/>
        </p:nvSpPr>
        <p:spPr>
          <a:xfrm>
            <a:off x="736807" y="1893591"/>
            <a:ext cx="445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Selectivas (condicionales)</a:t>
            </a:r>
          </a:p>
          <a:p>
            <a:pPr marL="177800" indent="-177800" algn="just">
              <a:buFont typeface="Arial" charset="0"/>
              <a:buChar char="•"/>
            </a:pPr>
            <a:r>
              <a:rPr lang="es-ES" dirty="0"/>
              <a:t>Repetitivas (ciclos o bucles)</a:t>
            </a:r>
          </a:p>
        </p:txBody>
      </p:sp>
      <p:pic>
        <p:nvPicPr>
          <p:cNvPr id="1026" name="Picture 2" descr="https://mdn.mozillademos.org/files/13703/cookie-choice-small.png">
            <a:extLst>
              <a:ext uri="{FF2B5EF4-FFF2-40B4-BE49-F238E27FC236}">
                <a16:creationId xmlns:a16="http://schemas.microsoft.com/office/drawing/2014/main" id="{D6347D55-5500-BC42-94E6-68203581E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976" y="2736476"/>
            <a:ext cx="5688106" cy="355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63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2.12. Estructuras de control de flujo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A41D85-3BCE-124D-BB95-959E0A141B75}"/>
              </a:ext>
            </a:extLst>
          </p:cNvPr>
          <p:cNvSpPr txBox="1"/>
          <p:nvPr/>
        </p:nvSpPr>
        <p:spPr>
          <a:xfrm>
            <a:off x="1343617" y="1826650"/>
            <a:ext cx="54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>
                <a:solidFill>
                  <a:srgbClr val="0432FF"/>
                </a:solidFill>
              </a:rPr>
              <a:t>Selectivas: </a:t>
            </a:r>
            <a:r>
              <a:rPr lang="es-ES" sz="2000" b="1" i="1" dirty="0">
                <a:solidFill>
                  <a:srgbClr val="FFFF00"/>
                </a:solidFill>
              </a:rPr>
              <a:t>Estructura </a:t>
            </a:r>
            <a:r>
              <a:rPr lang="es-ES" sz="2000" b="1" i="1" dirty="0" err="1">
                <a:solidFill>
                  <a:srgbClr val="FFFF00"/>
                </a:solidFill>
              </a:rPr>
              <a:t>if</a:t>
            </a:r>
            <a:endParaRPr lang="es-ES" sz="2000" b="1" i="1" dirty="0">
              <a:solidFill>
                <a:srgbClr val="FFFF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E633B8F-B25F-CB45-B801-35B2C197A19B}"/>
              </a:ext>
            </a:extLst>
          </p:cNvPr>
          <p:cNvSpPr/>
          <p:nvPr/>
        </p:nvSpPr>
        <p:spPr>
          <a:xfrm>
            <a:off x="1343617" y="2226760"/>
            <a:ext cx="5568172" cy="139049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if (</a:t>
            </a:r>
            <a:r>
              <a:rPr lang="es-MX" i="1" dirty="0">
                <a:solidFill>
                  <a:schemeClr val="tx1"/>
                </a:solidFill>
              </a:rPr>
              <a:t>condicion</a:t>
            </a:r>
            <a:r>
              <a:rPr lang="es-MX" dirty="0">
                <a:solidFill>
                  <a:schemeClr val="tx1"/>
                </a:solidFill>
              </a:rPr>
              <a:t>) { </a:t>
            </a:r>
          </a:p>
          <a:p>
            <a:r>
              <a:rPr lang="es-MX" dirty="0">
                <a:solidFill>
                  <a:schemeClr val="tx1"/>
                </a:solidFill>
              </a:rPr>
              <a:t>      ... </a:t>
            </a:r>
          </a:p>
          <a:p>
            <a:r>
              <a:rPr lang="es-MX" dirty="0">
                <a:solidFill>
                  <a:schemeClr val="tx1"/>
                </a:solidFill>
              </a:rPr>
              <a:t>} </a:t>
            </a:r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25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63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2.12. Estructuras de control de flujo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3EBA0E-7D88-F24A-AE25-C8AFF397664B}"/>
              </a:ext>
            </a:extLst>
          </p:cNvPr>
          <p:cNvSpPr txBox="1"/>
          <p:nvPr/>
        </p:nvSpPr>
        <p:spPr>
          <a:xfrm>
            <a:off x="1343616" y="234993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Ejercicio11.html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1C8B23-C25E-384A-BEC1-CDDBA106FEAA}"/>
              </a:ext>
            </a:extLst>
          </p:cNvPr>
          <p:cNvSpPr txBox="1"/>
          <p:nvPr/>
        </p:nvSpPr>
        <p:spPr>
          <a:xfrm>
            <a:off x="1343616" y="2826986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Completar las condiciones de los </a:t>
            </a:r>
            <a:r>
              <a:rPr lang="es-ES" sz="1600" i="1" dirty="0" err="1"/>
              <a:t>if</a:t>
            </a:r>
            <a:r>
              <a:rPr lang="es-ES" sz="1600" dirty="0"/>
              <a:t> del siguiente script para que los mensajes de los </a:t>
            </a:r>
            <a:r>
              <a:rPr lang="es-ES" sz="1600" dirty="0" err="1"/>
              <a:t>alert</a:t>
            </a:r>
            <a:r>
              <a:rPr lang="es-ES" sz="1600" dirty="0"/>
              <a:t>() se muestren de forma correcta.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662FED-975F-D547-B28B-7E5DCFE469A9}"/>
              </a:ext>
            </a:extLst>
          </p:cNvPr>
          <p:cNvSpPr/>
          <p:nvPr/>
        </p:nvSpPr>
        <p:spPr>
          <a:xfrm>
            <a:off x="1343616" y="3542587"/>
            <a:ext cx="7374872" cy="251839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var numero1 = 5; </a:t>
            </a:r>
          </a:p>
          <a:p>
            <a:r>
              <a:rPr lang="es-MX" dirty="0">
                <a:solidFill>
                  <a:schemeClr val="tx1"/>
                </a:solidFill>
              </a:rPr>
              <a:t>var numero2 = 8; </a:t>
            </a:r>
          </a:p>
          <a:p>
            <a:r>
              <a:rPr lang="es-MX" dirty="0">
                <a:solidFill>
                  <a:schemeClr val="tx1"/>
                </a:solidFill>
              </a:rPr>
              <a:t>if (...) { alert("numero1 no es mayor que numero2"); }</a:t>
            </a:r>
          </a:p>
          <a:p>
            <a:r>
              <a:rPr lang="es-MX" dirty="0">
                <a:solidFill>
                  <a:schemeClr val="tx1"/>
                </a:solidFill>
              </a:rPr>
              <a:t>if (...) { alert("numero2 es positivo"); } </a:t>
            </a:r>
          </a:p>
          <a:p>
            <a:r>
              <a:rPr lang="es-MX" dirty="0">
                <a:solidFill>
                  <a:schemeClr val="tx1"/>
                </a:solidFill>
              </a:rPr>
              <a:t>If (...) { alert("numero1 es negativo o distinto de cero"); } </a:t>
            </a:r>
          </a:p>
          <a:p>
            <a:r>
              <a:rPr lang="es-MX" dirty="0">
                <a:solidFill>
                  <a:schemeClr val="tx1"/>
                </a:solidFill>
              </a:rPr>
              <a:t>If (...) { alert("Incrementar en 1 unidad el valor de numero1 no lo hace mayor      	      o igual que numero2"); }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A5499A-4D73-FE42-BC5B-AD93B68B6F9E}"/>
              </a:ext>
            </a:extLst>
          </p:cNvPr>
          <p:cNvSpPr txBox="1"/>
          <p:nvPr/>
        </p:nvSpPr>
        <p:spPr>
          <a:xfrm>
            <a:off x="1343617" y="1826650"/>
            <a:ext cx="54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>
                <a:solidFill>
                  <a:srgbClr val="0432FF"/>
                </a:solidFill>
              </a:rPr>
              <a:t>Selectivas: </a:t>
            </a:r>
            <a:r>
              <a:rPr lang="es-ES" sz="2000" b="1" i="1" dirty="0">
                <a:solidFill>
                  <a:srgbClr val="FFFF00"/>
                </a:solidFill>
              </a:rPr>
              <a:t>Estructura </a:t>
            </a:r>
            <a:r>
              <a:rPr lang="es-ES" sz="2000" b="1" i="1" dirty="0" err="1">
                <a:solidFill>
                  <a:srgbClr val="FFFF00"/>
                </a:solidFill>
              </a:rPr>
              <a:t>if</a:t>
            </a:r>
            <a:endParaRPr lang="es-ES" sz="20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673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63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2.12. Estructuras de control de flujo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662FED-975F-D547-B28B-7E5DCFE469A9}"/>
              </a:ext>
            </a:extLst>
          </p:cNvPr>
          <p:cNvSpPr/>
          <p:nvPr/>
        </p:nvSpPr>
        <p:spPr>
          <a:xfrm>
            <a:off x="1343617" y="1968794"/>
            <a:ext cx="7374872" cy="1756044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dirty="0">
                <a:solidFill>
                  <a:schemeClr val="tx1"/>
                </a:solidFill>
              </a:rPr>
              <a:t>if (</a:t>
            </a:r>
            <a:r>
              <a:rPr lang="es-MX" i="1" dirty="0">
                <a:solidFill>
                  <a:schemeClr val="tx1"/>
                </a:solidFill>
              </a:rPr>
              <a:t>condicion</a:t>
            </a:r>
            <a:r>
              <a:rPr lang="es-MX" dirty="0">
                <a:solidFill>
                  <a:schemeClr val="tx1"/>
                </a:solidFill>
              </a:rPr>
              <a:t>) {</a:t>
            </a:r>
          </a:p>
          <a:p>
            <a:r>
              <a:rPr lang="es-MX" dirty="0">
                <a:solidFill>
                  <a:schemeClr val="tx1"/>
                </a:solidFill>
              </a:rPr>
              <a:t>    …</a:t>
            </a:r>
          </a:p>
          <a:p>
            <a:r>
              <a:rPr lang="es-MX" dirty="0">
                <a:solidFill>
                  <a:schemeClr val="tx1"/>
                </a:solidFill>
              </a:rPr>
              <a:t>}</a:t>
            </a:r>
          </a:p>
          <a:p>
            <a:r>
              <a:rPr lang="es-MX" dirty="0">
                <a:solidFill>
                  <a:schemeClr val="tx1"/>
                </a:solidFill>
              </a:rPr>
              <a:t>else {</a:t>
            </a:r>
          </a:p>
          <a:p>
            <a:r>
              <a:rPr lang="es-MX" dirty="0">
                <a:solidFill>
                  <a:schemeClr val="tx1"/>
                </a:solidFill>
              </a:rPr>
              <a:t>   …</a:t>
            </a:r>
          </a:p>
          <a:p>
            <a:r>
              <a:rPr lang="es-MX" dirty="0">
                <a:solidFill>
                  <a:schemeClr val="tx1"/>
                </a:solidFill>
              </a:rPr>
              <a:t>} </a:t>
            </a: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A5499A-4D73-FE42-BC5B-AD93B68B6F9E}"/>
              </a:ext>
            </a:extLst>
          </p:cNvPr>
          <p:cNvSpPr txBox="1"/>
          <p:nvPr/>
        </p:nvSpPr>
        <p:spPr>
          <a:xfrm>
            <a:off x="1343617" y="1544263"/>
            <a:ext cx="54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>
                <a:solidFill>
                  <a:srgbClr val="0432FF"/>
                </a:solidFill>
              </a:rPr>
              <a:t>Selectivas: </a:t>
            </a:r>
            <a:r>
              <a:rPr lang="es-ES" sz="2000" b="1" i="1" dirty="0">
                <a:solidFill>
                  <a:srgbClr val="FFFF00"/>
                </a:solidFill>
              </a:rPr>
              <a:t>Estructura </a:t>
            </a:r>
            <a:r>
              <a:rPr lang="es-ES" sz="2000" b="1" i="1" dirty="0" err="1">
                <a:solidFill>
                  <a:srgbClr val="FFFF00"/>
                </a:solidFill>
              </a:rPr>
              <a:t>if</a:t>
            </a:r>
            <a:r>
              <a:rPr lang="es-ES" sz="2000" b="1" i="1" dirty="0">
                <a:solidFill>
                  <a:srgbClr val="FFFF00"/>
                </a:solidFill>
              </a:rPr>
              <a:t>…</a:t>
            </a:r>
            <a:r>
              <a:rPr lang="es-ES" sz="2000" b="1" i="1" dirty="0" err="1">
                <a:solidFill>
                  <a:srgbClr val="FFFF00"/>
                </a:solidFill>
              </a:rPr>
              <a:t>else</a:t>
            </a:r>
            <a:endParaRPr lang="es-ES" sz="2000" b="1" i="1" dirty="0">
              <a:solidFill>
                <a:srgbClr val="FFFF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D614D6-1950-0F49-9A85-B3B4523C3515}"/>
              </a:ext>
            </a:extLst>
          </p:cNvPr>
          <p:cNvSpPr/>
          <p:nvPr/>
        </p:nvSpPr>
        <p:spPr>
          <a:xfrm>
            <a:off x="1343617" y="3842417"/>
            <a:ext cx="7374872" cy="289455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MX" dirty="0">
                <a:solidFill>
                  <a:schemeClr val="tx1"/>
                </a:solidFill>
              </a:rPr>
              <a:t>if (</a:t>
            </a:r>
            <a:r>
              <a:rPr lang="es-MX" i="1" dirty="0">
                <a:solidFill>
                  <a:schemeClr val="tx1"/>
                </a:solidFill>
              </a:rPr>
              <a:t>condicion</a:t>
            </a:r>
            <a:r>
              <a:rPr lang="es-MX" dirty="0">
                <a:solidFill>
                  <a:schemeClr val="tx1"/>
                </a:solidFill>
              </a:rPr>
              <a:t>) {</a:t>
            </a:r>
          </a:p>
          <a:p>
            <a:r>
              <a:rPr lang="es-MX" dirty="0">
                <a:solidFill>
                  <a:schemeClr val="tx1"/>
                </a:solidFill>
              </a:rPr>
              <a:t>    …</a:t>
            </a:r>
          </a:p>
          <a:p>
            <a:r>
              <a:rPr lang="es-MX" dirty="0">
                <a:solidFill>
                  <a:schemeClr val="tx1"/>
                </a:solidFill>
              </a:rPr>
              <a:t>}</a:t>
            </a:r>
          </a:p>
          <a:p>
            <a:r>
              <a:rPr lang="es-MX" dirty="0">
                <a:solidFill>
                  <a:schemeClr val="tx1"/>
                </a:solidFill>
              </a:rPr>
              <a:t>else if (condicion) {</a:t>
            </a:r>
          </a:p>
          <a:p>
            <a:r>
              <a:rPr lang="es-MX" dirty="0">
                <a:solidFill>
                  <a:schemeClr val="tx1"/>
                </a:solidFill>
              </a:rPr>
              <a:t>   …</a:t>
            </a:r>
          </a:p>
          <a:p>
            <a:r>
              <a:rPr lang="es-MX" dirty="0">
                <a:solidFill>
                  <a:schemeClr val="tx1"/>
                </a:solidFill>
              </a:rPr>
              <a:t>} </a:t>
            </a:r>
          </a:p>
          <a:p>
            <a:r>
              <a:rPr lang="es-MX" dirty="0">
                <a:solidFill>
                  <a:schemeClr val="tx1"/>
                </a:solidFill>
              </a:rPr>
              <a:t>else if (condicion) {</a:t>
            </a:r>
          </a:p>
          <a:p>
            <a:r>
              <a:rPr lang="es-MX" dirty="0">
                <a:solidFill>
                  <a:schemeClr val="tx1"/>
                </a:solidFill>
              </a:rPr>
              <a:t>   …</a:t>
            </a:r>
          </a:p>
          <a:p>
            <a:r>
              <a:rPr lang="es-MX" dirty="0">
                <a:solidFill>
                  <a:schemeClr val="tx1"/>
                </a:solidFill>
              </a:rPr>
              <a:t>}</a:t>
            </a:r>
          </a:p>
          <a:p>
            <a:r>
              <a:rPr lang="es-MX" dirty="0">
                <a:solidFill>
                  <a:schemeClr val="tx1"/>
                </a:solidFill>
              </a:rPr>
              <a:t>else { … }  </a:t>
            </a: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87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4632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2.12. Estructuras de control de flujo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3EBA0E-7D88-F24A-AE25-C8AFF397664B}"/>
              </a:ext>
            </a:extLst>
          </p:cNvPr>
          <p:cNvSpPr txBox="1"/>
          <p:nvPr/>
        </p:nvSpPr>
        <p:spPr>
          <a:xfrm>
            <a:off x="1343616" y="2349932"/>
            <a:ext cx="547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0432FF"/>
                </a:solidFill>
                <a:hlinkClick r:id="rId2"/>
              </a:rPr>
              <a:t>Ejercicio12.html</a:t>
            </a:r>
            <a:endParaRPr lang="es-ES" b="1" dirty="0">
              <a:solidFill>
                <a:srgbClr val="0432FF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31C8B23-C25E-384A-BEC1-CDDBA106FEAA}"/>
              </a:ext>
            </a:extLst>
          </p:cNvPr>
          <p:cNvSpPr txBox="1"/>
          <p:nvPr/>
        </p:nvSpPr>
        <p:spPr>
          <a:xfrm>
            <a:off x="1343616" y="2826986"/>
            <a:ext cx="737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sz="1600" dirty="0"/>
              <a:t>Elaborar un script para mostrar una leyenda descriptiva del clima del día. El clima debe ser seleccionado de una lista con los siguientes elementos: Sol, Nublado, Lluvia.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A5499A-4D73-FE42-BC5B-AD93B68B6F9E}"/>
              </a:ext>
            </a:extLst>
          </p:cNvPr>
          <p:cNvSpPr txBox="1"/>
          <p:nvPr/>
        </p:nvSpPr>
        <p:spPr>
          <a:xfrm>
            <a:off x="1343617" y="1826650"/>
            <a:ext cx="547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>
                <a:solidFill>
                  <a:srgbClr val="0432FF"/>
                </a:solidFill>
              </a:rPr>
              <a:t>Selectivas: </a:t>
            </a:r>
            <a:r>
              <a:rPr lang="es-ES" sz="2000" b="1" i="1" dirty="0">
                <a:solidFill>
                  <a:srgbClr val="FFFF00"/>
                </a:solidFill>
              </a:rPr>
              <a:t>Estructura </a:t>
            </a:r>
            <a:r>
              <a:rPr lang="es-ES" sz="2000" b="1" i="1" dirty="0" err="1">
                <a:solidFill>
                  <a:srgbClr val="FFFF00"/>
                </a:solidFill>
              </a:rPr>
              <a:t>if</a:t>
            </a:r>
            <a:r>
              <a:rPr lang="es-ES" sz="2000" b="1" i="1" dirty="0">
                <a:solidFill>
                  <a:srgbClr val="FFFF00"/>
                </a:solidFill>
              </a:rPr>
              <a:t>…</a:t>
            </a:r>
            <a:r>
              <a:rPr lang="es-ES" sz="2000" b="1" i="1" dirty="0" err="1">
                <a:solidFill>
                  <a:srgbClr val="FFFF00"/>
                </a:solidFill>
              </a:rPr>
              <a:t>else</a:t>
            </a:r>
            <a:endParaRPr lang="es-ES" sz="20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2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>
                <a:solidFill>
                  <a:schemeClr val="tx1"/>
                </a:solidFill>
              </a:rPr>
              <a:t>p </a:t>
            </a:r>
          </a:p>
          <a:p>
            <a:r>
              <a:rPr lang="es-ES_tradnl" dirty="0">
                <a:solidFill>
                  <a:schemeClr val="tx1"/>
                </a:solidFill>
              </a:rPr>
              <a:t>{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font-family</a:t>
            </a:r>
            <a:r>
              <a:rPr lang="es-ES_tradnl" dirty="0">
                <a:solidFill>
                  <a:schemeClr val="tx1"/>
                </a:solidFill>
              </a:rPr>
              <a:t>: '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neue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helvetica</a:t>
            </a:r>
            <a:r>
              <a:rPr lang="es-ES_tradnl" dirty="0">
                <a:solidFill>
                  <a:schemeClr val="tx1"/>
                </a:solidFill>
              </a:rPr>
              <a:t>, </a:t>
            </a:r>
            <a:r>
              <a:rPr lang="es-ES_tradnl" dirty="0" err="1">
                <a:solidFill>
                  <a:schemeClr val="tx1"/>
                </a:solidFill>
              </a:rPr>
              <a:t>sans-serif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letter-spacing</a:t>
            </a:r>
            <a:r>
              <a:rPr lang="es-ES_tradnl" dirty="0">
                <a:solidFill>
                  <a:schemeClr val="tx1"/>
                </a:solidFill>
              </a:rPr>
              <a:t>: 1px;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text-transform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uppercase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text-align</a:t>
            </a:r>
            <a:r>
              <a:rPr lang="es-ES_tradnl" dirty="0">
                <a:solidFill>
                  <a:schemeClr val="tx1"/>
                </a:solidFill>
              </a:rPr>
              <a:t>: center;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</a:t>
            </a:r>
            <a:r>
              <a:rPr lang="es-ES_tradnl" dirty="0">
                <a:solidFill>
                  <a:schemeClr val="tx1"/>
                </a:solidFill>
              </a:rPr>
              <a:t>: 2px </a:t>
            </a:r>
            <a:r>
              <a:rPr lang="es-ES_tradnl" dirty="0" err="1">
                <a:solidFill>
                  <a:schemeClr val="tx1"/>
                </a:solidFill>
              </a:rPr>
              <a:t>solid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background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(0,0,200,0.3);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color: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(0,0,200,0.6);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box-</a:t>
            </a:r>
            <a:r>
              <a:rPr lang="es-ES_tradnl" dirty="0" err="1">
                <a:solidFill>
                  <a:schemeClr val="tx1"/>
                </a:solidFill>
              </a:rPr>
              <a:t>shadow</a:t>
            </a:r>
            <a:r>
              <a:rPr lang="es-ES_tradnl" dirty="0">
                <a:solidFill>
                  <a:schemeClr val="tx1"/>
                </a:solidFill>
              </a:rPr>
              <a:t>: 1px 1px 2px </a:t>
            </a:r>
            <a:r>
              <a:rPr lang="es-ES_tradnl" dirty="0" err="1">
                <a:solidFill>
                  <a:schemeClr val="tx1"/>
                </a:solidFill>
              </a:rPr>
              <a:t>rgba</a:t>
            </a:r>
            <a:r>
              <a:rPr lang="es-ES_tradnl" dirty="0">
                <a:solidFill>
                  <a:schemeClr val="tx1"/>
                </a:solidFill>
              </a:rPr>
              <a:t>(0,0,200,0.4);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border-radius</a:t>
            </a:r>
            <a:r>
              <a:rPr lang="es-ES_tradnl" dirty="0">
                <a:solidFill>
                  <a:schemeClr val="tx1"/>
                </a:solidFill>
              </a:rPr>
              <a:t>: 10px; </a:t>
            </a:r>
            <a:r>
              <a:rPr lang="es-ES_tradnl" dirty="0" err="1">
                <a:solidFill>
                  <a:schemeClr val="tx1"/>
                </a:solidFill>
              </a:rPr>
              <a:t>padding</a:t>
            </a:r>
            <a:r>
              <a:rPr lang="es-ES_tradnl" dirty="0">
                <a:solidFill>
                  <a:schemeClr val="tx1"/>
                </a:solidFill>
              </a:rPr>
              <a:t>: 3px 10px; </a:t>
            </a:r>
          </a:p>
          <a:p>
            <a:r>
              <a:rPr lang="es-ES_tradnl" dirty="0">
                <a:solidFill>
                  <a:schemeClr val="tx1"/>
                </a:solidFill>
              </a:rPr>
              <a:t>  </a:t>
            </a:r>
            <a:r>
              <a:rPr lang="es-ES_tradnl" dirty="0" err="1">
                <a:solidFill>
                  <a:schemeClr val="tx1"/>
                </a:solidFill>
              </a:rPr>
              <a:t>display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dirty="0" err="1">
                <a:solidFill>
                  <a:schemeClr val="tx1"/>
                </a:solidFill>
              </a:rPr>
              <a:t>inline</a:t>
            </a:r>
            <a:r>
              <a:rPr lang="es-ES_tradnl" dirty="0">
                <a:solidFill>
                  <a:schemeClr val="tx1"/>
                </a:solidFill>
              </a:rPr>
              <a:t>-block; </a:t>
            </a:r>
            <a:r>
              <a:rPr lang="es-ES_tradnl" dirty="0" err="1">
                <a:solidFill>
                  <a:schemeClr val="tx1"/>
                </a:solidFill>
              </a:rPr>
              <a:t>cursor:pointer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154462"/>
            <a:ext cx="4243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Agregamos CSS para hacer que se vea agradable:</a:t>
            </a:r>
          </a:p>
        </p:txBody>
      </p:sp>
    </p:spTree>
    <p:extLst>
      <p:ext uri="{BB962C8B-B14F-4D97-AF65-F5344CB8AC3E}">
        <p14:creationId xmlns:p14="http://schemas.microsoft.com/office/powerpoint/2010/main" val="30807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349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2.2. JavaScript en 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acci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ón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</a:t>
            </a:r>
            <a:r>
              <a:rPr lang="mr-IN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…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48937" y="2509022"/>
            <a:ext cx="6646127" cy="3746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para = </a:t>
            </a:r>
            <a:r>
              <a:rPr lang="es-ES_tradnl" dirty="0" err="1">
                <a:solidFill>
                  <a:schemeClr val="tx1"/>
                </a:solidFill>
              </a:rPr>
              <a:t>document.querySelector</a:t>
            </a:r>
            <a:r>
              <a:rPr lang="es-ES_tradnl" dirty="0">
                <a:solidFill>
                  <a:schemeClr val="tx1"/>
                </a:solidFill>
              </a:rPr>
              <a:t>('p');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para.addEventListener</a:t>
            </a:r>
            <a:r>
              <a:rPr lang="es-ES_tradnl" dirty="0">
                <a:solidFill>
                  <a:schemeClr val="tx1"/>
                </a:solidFill>
              </a:rPr>
              <a:t>('</a:t>
            </a:r>
            <a:r>
              <a:rPr lang="es-ES_tradnl" dirty="0" err="1">
                <a:solidFill>
                  <a:schemeClr val="tx1"/>
                </a:solidFill>
              </a:rPr>
              <a:t>click</a:t>
            </a:r>
            <a:r>
              <a:rPr lang="es-ES_tradnl" dirty="0">
                <a:solidFill>
                  <a:schemeClr val="tx1"/>
                </a:solidFill>
              </a:rPr>
              <a:t>',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);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function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updateName</a:t>
            </a:r>
            <a:r>
              <a:rPr lang="es-ES_tradnl" dirty="0">
                <a:solidFill>
                  <a:schemeClr val="tx1"/>
                </a:solidFill>
              </a:rPr>
              <a:t>() {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var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 = </a:t>
            </a:r>
            <a:r>
              <a:rPr lang="es-ES_tradnl" dirty="0" err="1">
                <a:solidFill>
                  <a:schemeClr val="tx1"/>
                </a:solidFill>
              </a:rPr>
              <a:t>prompt</a:t>
            </a:r>
            <a:r>
              <a:rPr lang="es-ES_tradnl" dirty="0">
                <a:solidFill>
                  <a:schemeClr val="tx1"/>
                </a:solidFill>
              </a:rPr>
              <a:t>(‘Introduce tu nombre'); </a:t>
            </a:r>
          </a:p>
          <a:p>
            <a:r>
              <a:rPr lang="es-ES_tradnl" dirty="0">
                <a:solidFill>
                  <a:schemeClr val="tx1"/>
                </a:solidFill>
              </a:rPr>
              <a:t>     </a:t>
            </a:r>
            <a:r>
              <a:rPr lang="es-ES_tradnl" dirty="0" err="1">
                <a:solidFill>
                  <a:schemeClr val="tx1"/>
                </a:solidFill>
              </a:rPr>
              <a:t>para.textContent</a:t>
            </a:r>
            <a:r>
              <a:rPr lang="es-ES_tradnl" dirty="0">
                <a:solidFill>
                  <a:schemeClr val="tx1"/>
                </a:solidFill>
              </a:rPr>
              <a:t> </a:t>
            </a:r>
            <a:r>
              <a:rPr lang="es-ES_tradnl">
                <a:solidFill>
                  <a:schemeClr val="tx1"/>
                </a:solidFill>
              </a:rPr>
              <a:t>= Jugador </a:t>
            </a:r>
            <a:r>
              <a:rPr lang="es-ES_tradnl" dirty="0">
                <a:solidFill>
                  <a:schemeClr val="tx1"/>
                </a:solidFill>
              </a:rPr>
              <a:t>1: ' + </a:t>
            </a:r>
            <a:r>
              <a:rPr lang="es-ES_tradnl" dirty="0" err="1">
                <a:solidFill>
                  <a:schemeClr val="tx1"/>
                </a:solidFill>
              </a:rPr>
              <a:t>name</a:t>
            </a:r>
            <a:r>
              <a:rPr lang="es-ES_tradnl" dirty="0">
                <a:solidFill>
                  <a:schemeClr val="tx1"/>
                </a:solidFill>
              </a:rPr>
              <a:t>; </a:t>
            </a:r>
          </a:p>
          <a:p>
            <a:r>
              <a:rPr lang="es-ES_tradnl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48937" y="2054103"/>
            <a:ext cx="6904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/>
              <a:t>y finalmente agregamos JavaScript para implementar comportamiento dinámico:</a:t>
            </a:r>
          </a:p>
        </p:txBody>
      </p:sp>
    </p:spTree>
    <p:extLst>
      <p:ext uri="{BB962C8B-B14F-4D97-AF65-F5344CB8AC3E}">
        <p14:creationId xmlns:p14="http://schemas.microsoft.com/office/powerpoint/2010/main" val="212922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546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2.3.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¿Qué es lo que podemos hacer con JavaScript?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su núcleo de características comunes de programación.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/>
              <a:t>Utilizar la funcionalidad construida por encima del núcleo de JavaScript llama </a:t>
            </a:r>
            <a:r>
              <a:rPr lang="es-ES" dirty="0" err="1"/>
              <a:t>API`s</a:t>
            </a:r>
            <a:r>
              <a:rPr lang="es-ES" dirty="0"/>
              <a:t> (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Interfaces).</a:t>
            </a:r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95" y="3349376"/>
            <a:ext cx="5413847" cy="3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6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5840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2.4. 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Interfaz de programación en aplicaciones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3878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 algn="just">
              <a:buFont typeface="Arial" charset="0"/>
              <a:buChar char="•"/>
            </a:pPr>
            <a:r>
              <a:rPr lang="es-ES" dirty="0"/>
              <a:t>Los navegadores </a:t>
            </a:r>
            <a:r>
              <a:rPr lang="es-ES" dirty="0" err="1"/>
              <a:t>APIs</a:t>
            </a:r>
            <a:r>
              <a:rPr lang="es-ES" dirty="0"/>
              <a:t> (DOM, localización-Geo API, </a:t>
            </a:r>
            <a:r>
              <a:rPr lang="es-ES" dirty="0" err="1"/>
              <a:t>Canvas</a:t>
            </a:r>
            <a:r>
              <a:rPr lang="es-ES" dirty="0"/>
              <a:t>, </a:t>
            </a:r>
            <a:r>
              <a:rPr lang="es-ES" dirty="0" err="1"/>
              <a:t>WebGL</a:t>
            </a:r>
            <a:r>
              <a:rPr lang="es-ES" dirty="0"/>
              <a:t>, Video y Sonido </a:t>
            </a:r>
            <a:r>
              <a:rPr lang="es-ES" dirty="0" err="1"/>
              <a:t>APIs</a:t>
            </a:r>
            <a:r>
              <a:rPr lang="es-ES" dirty="0"/>
              <a:t>.</a:t>
            </a:r>
          </a:p>
          <a:p>
            <a:pPr marL="180975" indent="-180975" algn="just">
              <a:buFont typeface="Arial" charset="0"/>
              <a:buChar char="•"/>
            </a:pPr>
            <a:r>
              <a:rPr lang="es-ES" dirty="0" err="1"/>
              <a:t>APIs</a:t>
            </a:r>
            <a:r>
              <a:rPr lang="es-ES" dirty="0"/>
              <a:t> de terceras personas (Twitter API, Google </a:t>
            </a:r>
            <a:r>
              <a:rPr lang="es-ES" dirty="0" err="1"/>
              <a:t>Maps</a:t>
            </a:r>
            <a:r>
              <a:rPr lang="es-ES" dirty="0"/>
              <a:t> API, </a:t>
            </a:r>
            <a:r>
              <a:rPr lang="mr-IN" dirty="0"/>
              <a:t>…</a:t>
            </a: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1026" name="Picture 2" descr="https://mdn.mozillademos.org/files/13508/brow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89" y="3051426"/>
            <a:ext cx="5889053" cy="3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833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27367" y="1828798"/>
            <a:ext cx="808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código (HTML, CSS y JavaScript) es leído dentro de un ambiente de ejecución (pestaña del navegador).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El lenguaje JavaScript es ejecutado por el motor del navegador luego que el código HTML y CSS han sido “juntados” dentro de la página Web.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es-ES" dirty="0"/>
              <a:t>Lo anterior asegura que el estilo y la estructura de la página están en su lugar en el momento en que JavaScript comienza a ejecutarse.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7" y="3574042"/>
            <a:ext cx="6999632" cy="31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5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65885" y="1138860"/>
            <a:ext cx="610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2.5. ¿</a:t>
            </a:r>
            <a:r>
              <a:rPr lang="es-ES_tradnl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Qu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é es lo que </a:t>
            </a:r>
            <a:r>
              <a:rPr lang="es-ES" sz="2400" dirty="0" err="1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JavaSript</a:t>
            </a:r>
            <a:r>
              <a:rPr lang="es-ES" sz="2400" dirty="0">
                <a:solidFill>
                  <a:srgbClr val="FFFF00"/>
                </a:solidFill>
                <a:effectLst>
                  <a:glow rad="101600">
                    <a:srgbClr val="002060">
                      <a:alpha val="40000"/>
                    </a:srgbClr>
                  </a:glow>
                </a:effectLst>
              </a:rPr>
              <a:t> hace en la página?</a:t>
            </a:r>
            <a:endParaRPr lang="es-ES_tradnl" sz="2400" dirty="0">
              <a:solidFill>
                <a:srgbClr val="FFFF00"/>
              </a:solidFill>
              <a:effectLst>
                <a:glow rad="101600">
                  <a:srgbClr val="002060">
                    <a:alpha val="40000"/>
                  </a:srgbClr>
                </a:glo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5885" y="2356534"/>
            <a:ext cx="808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algn="just">
              <a:buFont typeface="Arial" charset="0"/>
              <a:buChar char="•"/>
            </a:pPr>
            <a:r>
              <a:rPr lang="es-ES" dirty="0"/>
              <a:t>Cada pestaña del navegador es un compartimiento (ambiente de ejecución) separado para hacer funcionar código</a:t>
            </a:r>
          </a:p>
          <a:p>
            <a:pPr marL="180975" indent="-180975" algn="just">
              <a:buFont typeface="Arial" charset="0"/>
              <a:buChar char="•"/>
            </a:pPr>
            <a:endParaRPr lang="es-ES" dirty="0"/>
          </a:p>
          <a:p>
            <a:pPr marL="180975" indent="-180975" algn="just">
              <a:buFont typeface="Arial" charset="0"/>
              <a:buChar char="•"/>
            </a:pPr>
            <a:endParaRPr lang="es-ES_tradnl" dirty="0"/>
          </a:p>
        </p:txBody>
      </p:sp>
      <p:pic>
        <p:nvPicPr>
          <p:cNvPr id="3074" name="Picture 2" descr="https://mdn.mozillademos.org/files/13504/exec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3299792"/>
            <a:ext cx="7477919" cy="335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665885" y="1882834"/>
            <a:ext cx="2945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dirty="0">
                <a:solidFill>
                  <a:srgbClr val="0432FF"/>
                </a:solidFill>
              </a:rPr>
              <a:t>Seguridad en el navegador</a:t>
            </a:r>
          </a:p>
        </p:txBody>
      </p:sp>
    </p:spTree>
    <p:extLst>
      <p:ext uri="{BB962C8B-B14F-4D97-AF65-F5344CB8AC3E}">
        <p14:creationId xmlns:p14="http://schemas.microsoft.com/office/powerpoint/2010/main" val="152585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2929</TotalTime>
  <Words>1675</Words>
  <Application>Microsoft Macintosh PowerPoint</Application>
  <PresentationFormat>Presentación en pantalla (4:3)</PresentationFormat>
  <Paragraphs>325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 Unicode MS</vt:lpstr>
      <vt:lpstr>Arial</vt:lpstr>
      <vt:lpstr>Calibri</vt:lpstr>
      <vt:lpstr>Calibri Light</vt:lpstr>
      <vt:lpstr>Mangal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Jesús Ceballos</cp:lastModifiedBy>
  <cp:revision>125</cp:revision>
  <cp:lastPrinted>2019-02-19T03:37:20Z</cp:lastPrinted>
  <dcterms:created xsi:type="dcterms:W3CDTF">2019-01-28T17:21:52Z</dcterms:created>
  <dcterms:modified xsi:type="dcterms:W3CDTF">2019-02-21T01:26:15Z</dcterms:modified>
</cp:coreProperties>
</file>